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58" r:id="rId2"/>
    <p:sldId id="350" r:id="rId3"/>
    <p:sldId id="262" r:id="rId4"/>
    <p:sldId id="356" r:id="rId5"/>
    <p:sldId id="357" r:id="rId6"/>
    <p:sldId id="359" r:id="rId7"/>
    <p:sldId id="338" r:id="rId8"/>
    <p:sldId id="340" r:id="rId9"/>
    <p:sldId id="341" r:id="rId10"/>
    <p:sldId id="342" r:id="rId11"/>
    <p:sldId id="343" r:id="rId12"/>
    <p:sldId id="344" r:id="rId13"/>
    <p:sldId id="345" r:id="rId14"/>
    <p:sldId id="348" r:id="rId15"/>
    <p:sldId id="346" r:id="rId16"/>
    <p:sldId id="347" r:id="rId17"/>
    <p:sldId id="360" r:id="rId18"/>
    <p:sldId id="351" r:id="rId19"/>
    <p:sldId id="35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1B4B"/>
    <a:srgbClr val="DDD5C7"/>
    <a:srgbClr val="F6ECDC"/>
    <a:srgbClr val="7A92BC"/>
    <a:srgbClr val="AEBCD6"/>
    <a:srgbClr val="0088A4"/>
    <a:srgbClr val="9D8D3E"/>
    <a:srgbClr val="BA006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86457" autoAdjust="0"/>
  </p:normalViewPr>
  <p:slideViewPr>
    <p:cSldViewPr snapToGrid="0">
      <p:cViewPr varScale="1">
        <p:scale>
          <a:sx n="89" d="100"/>
          <a:sy n="89" d="100"/>
        </p:scale>
        <p:origin x="117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61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3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0BC2C-1F21-4DB6-9EDA-BE848D445630}" type="datetimeFigureOut">
              <a:rPr lang="en-GB" smtClean="0"/>
              <a:pPr/>
              <a:t>06/10/2016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B1B7A-BD4D-4D32-B166-3A6739376C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858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FECF3-5ACE-4BD5-BC60-42017C22D56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570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Network for both at the same time </a:t>
            </a:r>
          </a:p>
          <a:p>
            <a:endParaRPr lang="en-GB" dirty="0"/>
          </a:p>
          <a:p>
            <a:r>
              <a:rPr lang="en-GB" dirty="0"/>
              <a:t>GP’s surgeries – do you know anyone looking for work </a:t>
            </a:r>
          </a:p>
          <a:p>
            <a:r>
              <a:rPr lang="en-GB" dirty="0"/>
              <a:t>Assisted living – people mobile, may want work </a:t>
            </a:r>
          </a:p>
          <a:p>
            <a:r>
              <a:rPr lang="en-GB" dirty="0"/>
              <a:t>Schools – dinner ladies </a:t>
            </a:r>
          </a:p>
          <a:p>
            <a:endParaRPr lang="en-GB" dirty="0"/>
          </a:p>
          <a:p>
            <a:r>
              <a:rPr lang="en-GB" dirty="0"/>
              <a:t>Listen to what people are saying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76C55-98C4-406C-AD05-1661DDF0196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347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Network for both at the same time </a:t>
            </a:r>
          </a:p>
          <a:p>
            <a:endParaRPr lang="en-GB" dirty="0"/>
          </a:p>
          <a:p>
            <a:r>
              <a:rPr lang="en-GB" dirty="0"/>
              <a:t>GP’s surgeries – do you know anyone looking for work </a:t>
            </a:r>
          </a:p>
          <a:p>
            <a:r>
              <a:rPr lang="en-GB" dirty="0"/>
              <a:t>Assisted living – people mobile, may want work </a:t>
            </a:r>
          </a:p>
          <a:p>
            <a:r>
              <a:rPr lang="en-GB" dirty="0"/>
              <a:t>Schools – dinner ladies </a:t>
            </a:r>
          </a:p>
          <a:p>
            <a:endParaRPr lang="en-GB" dirty="0"/>
          </a:p>
          <a:p>
            <a:r>
              <a:rPr lang="en-GB" dirty="0"/>
              <a:t>Listen to what people are saying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76C55-98C4-406C-AD05-1661DDF0196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226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FECF3-5ACE-4BD5-BC60-42017C22D56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37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– gives us an understanding of areas we need to improve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B1B7A-BD4D-4D32-B166-3A6739376CB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43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96% are proud to work for Home</a:t>
            </a:r>
            <a:r>
              <a:rPr lang="en-GB" baseline="0" dirty="0"/>
              <a:t> Instead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B1B7A-BD4D-4D32-B166-3A6739376CB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895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FECF3-5ACE-4BD5-BC60-42017C22D562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237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F4FD-59D9-490C-8433-B0EC4CB0380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9AAF-E3D2-4407-A959-9FBA65E7AC4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081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108E-F896-40B8-AE37-04F32F4E2EB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9AAF-E3D2-4407-A959-9FBA65E7AC4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84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FFEC-FED3-4C09-828B-3C41C3609F3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9AAF-E3D2-4407-A959-9FBA65E7AC4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66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95288" y="908050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288" y="1916117"/>
            <a:ext cx="4038600" cy="2047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86288" y="1916117"/>
            <a:ext cx="4038600" cy="2047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95288" y="4116388"/>
            <a:ext cx="4038600" cy="2049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6288" y="4116388"/>
            <a:ext cx="4038600" cy="2049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4196B-9E21-4090-AD08-02A66A3306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23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908050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916117"/>
            <a:ext cx="4038600" cy="4249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288" y="1916117"/>
            <a:ext cx="4038600" cy="4249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02F23-5069-4EFD-97B0-0BF4014F1A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0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16AA-D3C5-407C-BE22-873AA6BC52D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9AAF-E3D2-4407-A959-9FBA65E7AC4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0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C1855-3E4D-4CAE-9B70-335B5124C57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9AAF-E3D2-4407-A959-9FBA65E7AC4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D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65810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FF75-A034-48A2-B7B0-02B85820CD1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9AAF-E3D2-4407-A959-9FBA65E7AC4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5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1FD5-9F28-4F48-8478-83F11E461C1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9AAF-E3D2-4407-A959-9FBA65E7AC4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5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B8BC-B116-4F4B-968B-2763186A750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9AAF-E3D2-4407-A959-9FBA65E7AC4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BC40-EEC9-4AD6-95AB-3D7C1609DF8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9AAF-E3D2-4407-A959-9FBA65E7AC4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9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1ED5-87B1-43B0-AC9D-7ED2E761352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9AAF-E3D2-4407-A959-9FBA65E7AC4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8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327A-2F6C-4E0D-BB7E-0AF2A07F2D6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9AAF-E3D2-4407-A959-9FBA65E7AC4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5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019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5DB8D-7820-4743-8525-B64B4A6C3ED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29AAF-E3D2-4407-A959-9FBA65E7AC4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5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co.uk/url?sa=i&amp;rct=j&amp;q=&amp;esrc=s&amp;source=images&amp;cd=&amp;cad=rja&amp;uact=8&amp;ved=0ahUKEwjIrcCprcTPAhXKIsAKHaH5C48QjRwIBw&amp;url=http://quotesgram.com/never-compromise-yourself-quotes/&amp;bvm=bv.134495766,d.cWw&amp;psig=AFQjCNHHYZMWbt7D2MPHPM5ANqktbvxwgw&amp;ust=147578087750735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HnpjD1MXPAhVJOhQKHa8QA5EQjRwIBw&amp;url=http://www.tv3.ie/shows/irelandam/article/1.65.1482.1485/201105/Great-news-for-all-the-children-of-Ireland---New-National-Childr&amp;psig=AFQjCNHAQmW5n8dXOV3J5BEdMt60LU8ozA&amp;ust=1475825446387527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Great British Care Awards National &amp; Regional Winner 2012, Independent Specialist Care Awards 2012 Winner, Hertfordshire Care Awards 2012 Winner, Wales Care Awards Winner, Social Care Top 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1" b="43891"/>
          <a:stretch/>
        </p:blipFill>
        <p:spPr bwMode="auto">
          <a:xfrm>
            <a:off x="2790920" y="3227679"/>
            <a:ext cx="1081018" cy="120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reat British Care Awards National &amp; Regional Winner 2012, Independent Specialist Care Awards 2012 Winner, Hertfordshire Care Awards 2012 Winner, Wales Care Awards Winner, Social Care Top 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64575" r="46349"/>
          <a:stretch/>
        </p:blipFill>
        <p:spPr bwMode="auto">
          <a:xfrm>
            <a:off x="270639" y="273181"/>
            <a:ext cx="2520281" cy="86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Great British Care Awards National &amp; Regional Winner 2012, Independent Specialist Care Awards 2012 Winner, Hertfordshire Care Awards 2012 Winner, Wales Care Awards Winner, Social Care Top 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5" t="64575" r="15188"/>
          <a:stretch/>
        </p:blipFill>
        <p:spPr bwMode="auto">
          <a:xfrm>
            <a:off x="7325242" y="2053806"/>
            <a:ext cx="1542229" cy="73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ndependent Specialist Care Awards Finalist 2013, Great British Care Awards 2013 National Finalist, Pride of Stratford 2013 Finalis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7" r="64767" b="53839"/>
          <a:stretch/>
        </p:blipFill>
        <p:spPr bwMode="auto">
          <a:xfrm>
            <a:off x="42027" y="1317691"/>
            <a:ext cx="1354854" cy="137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ndependent Specialist Care Awards Finalist 2013, Great British Care Awards 2013 National Finalist, Pride of Stratford 2013 Finalis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7" r="15994" b="53839"/>
          <a:stretch/>
        </p:blipFill>
        <p:spPr bwMode="auto">
          <a:xfrm>
            <a:off x="3853278" y="3039848"/>
            <a:ext cx="1160196" cy="144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homeinstead.co.uk/templates/raw/images/awards-2014.jpg,qv=2.pagespeed.ce.YhZKuL7_v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8" t="61316" r="28655"/>
          <a:stretch/>
        </p:blipFill>
        <p:spPr bwMode="auto">
          <a:xfrm>
            <a:off x="1408574" y="1513782"/>
            <a:ext cx="1938138" cy="99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homeinstead.co.uk/templates/raw/images/awards-2014.jpg,qv=2.pagespeed.ce.YhZKuL7_v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5" r="21948" b="41818"/>
          <a:stretch/>
        </p:blipFill>
        <p:spPr bwMode="auto">
          <a:xfrm>
            <a:off x="5046044" y="2907464"/>
            <a:ext cx="1176449" cy="16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homeinstead.co.uk/templates/raw/images/awards-2015.jpg.pagespeed.ce.5XlCcw40M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3" t="5356" r="50249" b="8061"/>
          <a:stretch/>
        </p:blipFill>
        <p:spPr bwMode="auto">
          <a:xfrm>
            <a:off x="6159217" y="2968424"/>
            <a:ext cx="1224136" cy="163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homeinstead.co.uk/templates/raw/images/awards-2015.jpg.pagespeed.ce.5XlCcw40M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0" r="76899" b="14602"/>
          <a:stretch/>
        </p:blipFill>
        <p:spPr bwMode="auto">
          <a:xfrm>
            <a:off x="4463350" y="4504473"/>
            <a:ext cx="1185456" cy="110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homeinstead.co.uk/templates/raw/images/awards-2015.jpg.pagespeed.ce.5XlCcw40M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6" t="17880" b="17025"/>
          <a:stretch/>
        </p:blipFill>
        <p:spPr bwMode="auto">
          <a:xfrm>
            <a:off x="145086" y="3146018"/>
            <a:ext cx="2417973" cy="122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5" y="4421987"/>
            <a:ext cx="3691602" cy="1098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55" y="464206"/>
            <a:ext cx="1429301" cy="14643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635" y="4644964"/>
            <a:ext cx="3468278" cy="862115"/>
          </a:xfrm>
          <a:prstGeom prst="rect">
            <a:avLst/>
          </a:prstGeom>
        </p:spPr>
      </p:pic>
      <p:pic>
        <p:nvPicPr>
          <p:cNvPr id="1048" name="Picture 24" descr="care-awards-10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6"/>
          <a:stretch/>
        </p:blipFill>
        <p:spPr bwMode="auto">
          <a:xfrm>
            <a:off x="7664389" y="43868"/>
            <a:ext cx="1226546" cy="119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business-awards-1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5" t="73262" r="18265" b="19998"/>
          <a:stretch/>
        </p:blipFill>
        <p:spPr bwMode="auto">
          <a:xfrm>
            <a:off x="7177545" y="1293074"/>
            <a:ext cx="1219926" cy="71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942" y="3235021"/>
            <a:ext cx="1493058" cy="11205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260" y="193988"/>
            <a:ext cx="1523725" cy="2488229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90435" y="2130429"/>
            <a:ext cx="887269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How to be an award winning homecare provider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4825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4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9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4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4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9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Never, ever, compromise on your </a:t>
            </a:r>
            <a:r>
              <a:rPr lang="en-GB" dirty="0" smtClean="0"/>
              <a:t>values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Strong performance in a position does not trump </a:t>
            </a:r>
            <a:r>
              <a:rPr lang="en-GB" dirty="0" smtClean="0"/>
              <a:t>culture</a:t>
            </a:r>
          </a:p>
          <a:p>
            <a:r>
              <a:rPr lang="en-GB" dirty="0" smtClean="0"/>
              <a:t>Act </a:t>
            </a:r>
            <a:r>
              <a:rPr lang="en-GB" dirty="0"/>
              <a:t>quickly when cultural fit is </a:t>
            </a:r>
            <a:r>
              <a:rPr lang="en-GB" dirty="0" smtClean="0"/>
              <a:t>an </a:t>
            </a:r>
            <a:r>
              <a:rPr lang="en-GB" dirty="0"/>
              <a:t>issue</a:t>
            </a:r>
          </a:p>
          <a:p>
            <a:endParaRPr lang="en-GB" dirty="0"/>
          </a:p>
        </p:txBody>
      </p:sp>
      <p:sp>
        <p:nvSpPr>
          <p:cNvPr id="3" name="AutoShape 2" descr="Image result for never compromis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0" y="-1646238"/>
            <a:ext cx="6067425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020" y="2743240"/>
            <a:ext cx="4693919" cy="266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7838"/>
            <a:ext cx="8229600" cy="1143000"/>
          </a:xfrm>
        </p:spPr>
        <p:txBody>
          <a:bodyPr/>
          <a:lstStyle/>
          <a:p>
            <a:r>
              <a:rPr lang="en-GB" dirty="0"/>
              <a:t>Train, train and then train again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55277"/>
            <a:ext cx="8229600" cy="4525963"/>
          </a:xfrm>
        </p:spPr>
        <p:txBody>
          <a:bodyPr/>
          <a:lstStyle/>
          <a:p>
            <a:r>
              <a:rPr lang="en-GB" dirty="0" smtClean="0"/>
              <a:t>In as many ways as possible</a:t>
            </a:r>
            <a:endParaRPr lang="en-GB" dirty="0"/>
          </a:p>
          <a:p>
            <a:r>
              <a:rPr lang="en-GB" dirty="0" smtClean="0"/>
              <a:t>As frequently as is necessary</a:t>
            </a:r>
            <a:endParaRPr lang="en-GB" dirty="0"/>
          </a:p>
          <a:p>
            <a:r>
              <a:rPr lang="en-GB" dirty="0" smtClean="0"/>
              <a:t>Develop team skills and camaraderie as well as technical skills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0040" y="-94137"/>
            <a:ext cx="9695655" cy="387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1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Charge a fair rate that enables you to look after your people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Employers of choice do not pay minimum wage</a:t>
            </a:r>
          </a:p>
          <a:p>
            <a:endParaRPr lang="en-GB" dirty="0"/>
          </a:p>
          <a:p>
            <a:r>
              <a:rPr lang="en-GB" dirty="0" smtClean="0"/>
              <a:t>If you cant pay a fair salary on the rate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you receive don’t take on the work</a:t>
            </a:r>
          </a:p>
          <a:p>
            <a:endParaRPr lang="en-GB" dirty="0"/>
          </a:p>
          <a:p>
            <a:r>
              <a:rPr lang="en-GB" dirty="0" smtClean="0"/>
              <a:t>UKHCA minimum price for care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is £16.70 per hour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And that’s </a:t>
            </a:r>
            <a:r>
              <a:rPr lang="en-GB" dirty="0"/>
              <a:t>b</a:t>
            </a:r>
            <a:r>
              <a:rPr lang="en-GB" dirty="0" smtClean="0"/>
              <a:t>ased on minimum wage </a:t>
            </a:r>
          </a:p>
          <a:p>
            <a:pPr marL="342900" lvl="1" indent="0">
              <a:buNone/>
            </a:pPr>
            <a:r>
              <a:rPr lang="en-GB" dirty="0"/>
              <a:t> </a:t>
            </a:r>
            <a:r>
              <a:rPr lang="en-GB" dirty="0" smtClean="0"/>
              <a:t>  and minimum training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355" y="2035037"/>
            <a:ext cx="23812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most important word is </a:t>
            </a:r>
            <a:r>
              <a:rPr lang="en-GB" dirty="0" smtClean="0"/>
              <a:t>Always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Always </a:t>
            </a:r>
            <a:r>
              <a:rPr lang="en-GB" dirty="0" smtClean="0"/>
              <a:t>focus on your culture</a:t>
            </a:r>
          </a:p>
          <a:p>
            <a:r>
              <a:rPr lang="en-GB" b="1" dirty="0" smtClean="0"/>
              <a:t>Always </a:t>
            </a:r>
            <a:r>
              <a:rPr lang="en-GB" dirty="0" smtClean="0"/>
              <a:t>put your people first</a:t>
            </a:r>
          </a:p>
          <a:p>
            <a:r>
              <a:rPr lang="en-GB" b="1" dirty="0" smtClean="0"/>
              <a:t>Always </a:t>
            </a:r>
            <a:r>
              <a:rPr lang="en-GB" dirty="0" smtClean="0"/>
              <a:t>train your people</a:t>
            </a:r>
          </a:p>
          <a:p>
            <a:r>
              <a:rPr lang="en-GB" b="1" dirty="0" smtClean="0"/>
              <a:t>Always </a:t>
            </a:r>
            <a:r>
              <a:rPr lang="en-GB" dirty="0" smtClean="0"/>
              <a:t>focus on retaining and developing you best people</a:t>
            </a:r>
          </a:p>
          <a:p>
            <a:r>
              <a:rPr lang="en-GB" b="1" dirty="0" smtClean="0"/>
              <a:t>Always </a:t>
            </a:r>
            <a:r>
              <a:rPr lang="en-GB" dirty="0" smtClean="0"/>
              <a:t>deliver outstanding care</a:t>
            </a:r>
          </a:p>
          <a:p>
            <a:r>
              <a:rPr lang="en-GB" b="1" dirty="0" smtClean="0"/>
              <a:t>Always </a:t>
            </a:r>
            <a:r>
              <a:rPr lang="en-GB" dirty="0" smtClean="0"/>
              <a:t>measure what happening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2560" y="324816"/>
            <a:ext cx="9306559" cy="857250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Consistently measuring what you are </a:t>
            </a:r>
            <a:r>
              <a:rPr lang="en-GB" sz="4400" dirty="0" smtClean="0"/>
              <a:t>doing</a:t>
            </a:r>
            <a:r>
              <a:rPr lang="en-US" sz="4400" dirty="0" smtClean="0">
                <a:solidFill>
                  <a:srgbClr val="621B4B"/>
                </a:solidFill>
              </a:rPr>
              <a:t> </a:t>
            </a:r>
            <a:endParaRPr lang="en-GB" sz="4400" dirty="0">
              <a:solidFill>
                <a:srgbClr val="621B4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329317"/>
            <a:ext cx="8972550" cy="40544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We measure </a:t>
            </a:r>
            <a:r>
              <a:rPr lang="en-US" sz="2800" dirty="0"/>
              <a:t>client satisfaction and employee </a:t>
            </a:r>
            <a:r>
              <a:rPr lang="en-US" sz="2800" dirty="0" smtClean="0"/>
              <a:t>engagement: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dirty="0" smtClean="0"/>
              <a:t>This drives </a:t>
            </a:r>
            <a:r>
              <a:rPr lang="en-GB" dirty="0"/>
              <a:t>a culture of continuous improvement</a:t>
            </a:r>
          </a:p>
          <a:p>
            <a:r>
              <a:rPr lang="en-US" dirty="0" smtClean="0"/>
              <a:t>Develops </a:t>
            </a:r>
            <a:r>
              <a:rPr lang="en-US" dirty="0"/>
              <a:t>initiatives that engage </a:t>
            </a:r>
            <a:r>
              <a:rPr lang="en-US" dirty="0" err="1"/>
              <a:t>CAREGivers</a:t>
            </a:r>
            <a:r>
              <a:rPr lang="en-US" dirty="0"/>
              <a:t> to deliver quality care to our clients</a:t>
            </a:r>
          </a:p>
          <a:p>
            <a:r>
              <a:rPr lang="en-US" dirty="0"/>
              <a:t>S</a:t>
            </a:r>
            <a:r>
              <a:rPr lang="en-US" dirty="0" smtClean="0"/>
              <a:t>hapes </a:t>
            </a:r>
            <a:r>
              <a:rPr lang="en-US" dirty="0"/>
              <a:t>our </a:t>
            </a:r>
            <a:r>
              <a:rPr lang="en-US" dirty="0" smtClean="0"/>
              <a:t>business </a:t>
            </a:r>
            <a:r>
              <a:rPr lang="en-US" dirty="0"/>
              <a:t>plans</a:t>
            </a:r>
          </a:p>
          <a:p>
            <a:r>
              <a:rPr lang="en-GB" dirty="0" smtClean="0"/>
              <a:t>It works!</a:t>
            </a:r>
            <a:endParaRPr lang="en-GB" dirty="0"/>
          </a:p>
          <a:p>
            <a:pPr lvl="1"/>
            <a:r>
              <a:rPr lang="en-GB" sz="2000" dirty="0"/>
              <a:t>Client advocacy has improved in 2015 to </a:t>
            </a:r>
            <a:r>
              <a:rPr lang="en-GB" sz="2000" b="1" dirty="0"/>
              <a:t>65%</a:t>
            </a:r>
            <a:r>
              <a:rPr lang="en-GB" sz="2000" dirty="0"/>
              <a:t> </a:t>
            </a:r>
            <a:endParaRPr lang="en-GB" sz="2000" dirty="0" smtClean="0"/>
          </a:p>
          <a:p>
            <a:pPr lvl="1"/>
            <a:r>
              <a:rPr lang="en-GB" sz="2000" dirty="0" smtClean="0"/>
              <a:t>For </a:t>
            </a:r>
            <a:r>
              <a:rPr lang="en-GB" sz="2000" dirty="0"/>
              <a:t>context Mercedes Benz 37</a:t>
            </a:r>
            <a:r>
              <a:rPr lang="en-GB" sz="2000" dirty="0" smtClean="0"/>
              <a:t>%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S:\Home Instead Senior Care UK Ltd\Individual Folders\Helen (this folder has been sorted)\PEAQ 2015\Peaqie Web PNGs\Ear\100x100mm Ear 72ppi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315" y="3161998"/>
            <a:ext cx="1781685" cy="178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49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797" y="283886"/>
            <a:ext cx="8229600" cy="857250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621B4B"/>
                </a:solidFill>
              </a:rPr>
              <a:t>PEAQ </a:t>
            </a:r>
            <a:r>
              <a:rPr lang="en-GB" sz="4400" dirty="0" err="1">
                <a:solidFill>
                  <a:srgbClr val="621B4B"/>
                </a:solidFill>
              </a:rPr>
              <a:t>CAREGiver</a:t>
            </a:r>
            <a:r>
              <a:rPr lang="en-GB" sz="4400" dirty="0">
                <a:solidFill>
                  <a:srgbClr val="621B4B"/>
                </a:solidFill>
              </a:rPr>
              <a:t> Results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66924"/>
            <a:ext cx="9122337" cy="374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4" y="321319"/>
            <a:ext cx="8229600" cy="857250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621B4B"/>
                </a:solidFill>
              </a:rPr>
              <a:t>PEAQ Client Results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05" y="1470454"/>
            <a:ext cx="9216205" cy="378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Great British Care Awards National &amp; Regional Winner 2012, Independent Specialist Care Awards 2012 Winner, Hertfordshire Care Awards 2012 Winner, Wales Care Awards Winner, Social Care Top 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1" b="43891"/>
          <a:stretch/>
        </p:blipFill>
        <p:spPr bwMode="auto">
          <a:xfrm>
            <a:off x="2790920" y="3227679"/>
            <a:ext cx="1081018" cy="120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reat British Care Awards National &amp; Regional Winner 2012, Independent Specialist Care Awards 2012 Winner, Hertfordshire Care Awards 2012 Winner, Wales Care Awards Winner, Social Care Top 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64575" r="46349"/>
          <a:stretch/>
        </p:blipFill>
        <p:spPr bwMode="auto">
          <a:xfrm>
            <a:off x="270639" y="273181"/>
            <a:ext cx="2520281" cy="86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Great British Care Awards National &amp; Regional Winner 2012, Independent Specialist Care Awards 2012 Winner, Hertfordshire Care Awards 2012 Winner, Wales Care Awards Winner, Social Care Top 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5" t="64575" r="15188"/>
          <a:stretch/>
        </p:blipFill>
        <p:spPr bwMode="auto">
          <a:xfrm>
            <a:off x="7325242" y="2053806"/>
            <a:ext cx="1542229" cy="73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ndependent Specialist Care Awards Finalist 2013, Great British Care Awards 2013 National Finalist, Pride of Stratford 2013 Finalis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7" r="64767" b="53839"/>
          <a:stretch/>
        </p:blipFill>
        <p:spPr bwMode="auto">
          <a:xfrm>
            <a:off x="42027" y="1317691"/>
            <a:ext cx="1354854" cy="137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ndependent Specialist Care Awards Finalist 2013, Great British Care Awards 2013 National Finalist, Pride of Stratford 2013 Finalis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7" r="15994" b="53839"/>
          <a:stretch/>
        </p:blipFill>
        <p:spPr bwMode="auto">
          <a:xfrm>
            <a:off x="3853278" y="3039848"/>
            <a:ext cx="1160196" cy="144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homeinstead.co.uk/templates/raw/images/awards-2014.jpg,qv=2.pagespeed.ce.YhZKuL7_v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8" t="61316" r="28655"/>
          <a:stretch/>
        </p:blipFill>
        <p:spPr bwMode="auto">
          <a:xfrm>
            <a:off x="1408574" y="1513782"/>
            <a:ext cx="1938138" cy="99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homeinstead.co.uk/templates/raw/images/awards-2014.jpg,qv=2.pagespeed.ce.YhZKuL7_v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5" r="21948" b="41818"/>
          <a:stretch/>
        </p:blipFill>
        <p:spPr bwMode="auto">
          <a:xfrm>
            <a:off x="5046044" y="2907464"/>
            <a:ext cx="1176449" cy="16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homeinstead.co.uk/templates/raw/images/awards-2015.jpg.pagespeed.ce.5XlCcw40M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3" t="5356" r="50249" b="8061"/>
          <a:stretch/>
        </p:blipFill>
        <p:spPr bwMode="auto">
          <a:xfrm>
            <a:off x="6159217" y="2968424"/>
            <a:ext cx="1224136" cy="163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homeinstead.co.uk/templates/raw/images/awards-2015.jpg.pagespeed.ce.5XlCcw40M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0" r="76899" b="14602"/>
          <a:stretch/>
        </p:blipFill>
        <p:spPr bwMode="auto">
          <a:xfrm>
            <a:off x="4463350" y="4504473"/>
            <a:ext cx="1185456" cy="110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homeinstead.co.uk/templates/raw/images/awards-2015.jpg.pagespeed.ce.5XlCcw40M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6" t="17880" b="17025"/>
          <a:stretch/>
        </p:blipFill>
        <p:spPr bwMode="auto">
          <a:xfrm>
            <a:off x="145086" y="3146018"/>
            <a:ext cx="2417973" cy="122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5" y="4421987"/>
            <a:ext cx="3691602" cy="1098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55" y="464206"/>
            <a:ext cx="1429301" cy="14643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635" y="4644964"/>
            <a:ext cx="3468278" cy="862115"/>
          </a:xfrm>
          <a:prstGeom prst="rect">
            <a:avLst/>
          </a:prstGeom>
        </p:spPr>
      </p:pic>
      <p:pic>
        <p:nvPicPr>
          <p:cNvPr id="1048" name="Picture 24" descr="care-awards-10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6"/>
          <a:stretch/>
        </p:blipFill>
        <p:spPr bwMode="auto">
          <a:xfrm>
            <a:off x="7664389" y="43868"/>
            <a:ext cx="1226546" cy="119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business-awards-1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5" t="73262" r="18265" b="19998"/>
          <a:stretch/>
        </p:blipFill>
        <p:spPr bwMode="auto">
          <a:xfrm>
            <a:off x="7177545" y="1293074"/>
            <a:ext cx="1219926" cy="71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942" y="3235021"/>
            <a:ext cx="1493058" cy="11205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260" y="193988"/>
            <a:ext cx="1523725" cy="2488229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90435" y="2130429"/>
            <a:ext cx="887269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How to be an award winning homecare provider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8031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4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9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4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4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9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07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What we do is not rocket science</a:t>
            </a:r>
          </a:p>
          <a:p>
            <a:pPr marL="0" indent="0">
              <a:buNone/>
            </a:pPr>
            <a:r>
              <a:rPr lang="en-GB" dirty="0" smtClean="0"/>
              <a:t>	We have no unique intellectual property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You need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Passion</a:t>
            </a:r>
          </a:p>
          <a:p>
            <a:pPr marL="0" indent="0">
              <a:buNone/>
            </a:pPr>
            <a:r>
              <a:rPr lang="en-GB" dirty="0"/>
              <a:t>	S</a:t>
            </a:r>
            <a:r>
              <a:rPr lang="en-GB" dirty="0" smtClean="0"/>
              <a:t>trong vision and values </a:t>
            </a:r>
          </a:p>
          <a:p>
            <a:pPr marL="0" indent="0">
              <a:buNone/>
            </a:pPr>
            <a:r>
              <a:rPr lang="en-GB" dirty="0"/>
              <a:t>	G</a:t>
            </a:r>
            <a:r>
              <a:rPr lang="en-GB" dirty="0" smtClean="0"/>
              <a:t>reat people  </a:t>
            </a:r>
          </a:p>
          <a:p>
            <a:pPr marL="0" indent="0">
              <a:buNone/>
            </a:pPr>
            <a:r>
              <a:rPr lang="en-GB" dirty="0"/>
              <a:t>	A</a:t>
            </a:r>
            <a:r>
              <a:rPr lang="en-GB" dirty="0" smtClean="0"/>
              <a:t> genuine desire to put your people first and </a:t>
            </a:r>
          </a:p>
          <a:p>
            <a:pPr marL="0" indent="0">
              <a:buNone/>
            </a:pPr>
            <a:r>
              <a:rPr lang="en-GB" dirty="0"/>
              <a:t>	T</a:t>
            </a:r>
            <a:r>
              <a:rPr lang="en-GB" dirty="0" smtClean="0"/>
              <a:t>he resolve to stick to your model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It is hard work, but it is not difficult!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1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" y="4998720"/>
            <a:ext cx="8229600" cy="83312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trevor.brocklebank@homeinstead.co.uk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74136"/>
            <a:ext cx="5331209" cy="422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 Instead Senior Care in the 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7336"/>
            <a:ext cx="8229600" cy="4525963"/>
          </a:xfrm>
        </p:spPr>
        <p:txBody>
          <a:bodyPr/>
          <a:lstStyle/>
          <a:p>
            <a:r>
              <a:rPr lang="en-GB" dirty="0" smtClean="0"/>
              <a:t>11 years old today!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248" y="1294803"/>
            <a:ext cx="2446497" cy="163099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773017" y="1562597"/>
            <a:ext cx="82627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175 franchised offices across the UK</a:t>
            </a:r>
          </a:p>
          <a:p>
            <a:r>
              <a:rPr lang="en-GB" dirty="0" smtClean="0"/>
              <a:t>Serve c.10,000 clients</a:t>
            </a:r>
          </a:p>
          <a:p>
            <a:r>
              <a:rPr lang="en-GB" dirty="0" smtClean="0"/>
              <a:t>£100,000,000 annualised turnover</a:t>
            </a:r>
          </a:p>
          <a:p>
            <a:r>
              <a:rPr lang="en-GB" dirty="0" smtClean="0"/>
              <a:t>7 CQC Outstanding ratings in England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88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50" dirty="0">
                <a:solidFill>
                  <a:srgbClr val="621B4B"/>
                </a:solidFill>
              </a:rPr>
              <a:t>Our Mission </a:t>
            </a:r>
            <a:endParaRPr lang="en-GB" sz="405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3567" y="1693331"/>
            <a:ext cx="9144000" cy="42417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000" dirty="0"/>
              <a:t>To become </a:t>
            </a:r>
            <a:endParaRPr lang="en-GB" sz="3000" dirty="0" smtClean="0"/>
          </a:p>
          <a:p>
            <a:pPr marL="0" indent="0" algn="ctr">
              <a:buNone/>
            </a:pPr>
            <a:r>
              <a:rPr lang="en-GB" sz="3000" dirty="0" smtClean="0"/>
              <a:t>the </a:t>
            </a:r>
            <a:r>
              <a:rPr lang="en-GB" sz="3000" dirty="0"/>
              <a:t>UK’s most admired </a:t>
            </a:r>
          </a:p>
          <a:p>
            <a:pPr marL="0" indent="0" algn="ctr">
              <a:buNone/>
            </a:pPr>
            <a:r>
              <a:rPr lang="en-GB" sz="3000" dirty="0"/>
              <a:t>care company </a:t>
            </a:r>
            <a:endParaRPr lang="en-GB" sz="3000" dirty="0" smtClean="0"/>
          </a:p>
          <a:p>
            <a:pPr marL="0" indent="0" algn="ctr">
              <a:buNone/>
            </a:pPr>
            <a:r>
              <a:rPr lang="en-GB" sz="3000" dirty="0" smtClean="0"/>
              <a:t>through </a:t>
            </a:r>
            <a:r>
              <a:rPr lang="en-GB" sz="3000" dirty="0"/>
              <a:t>changing the face of </a:t>
            </a:r>
            <a:r>
              <a:rPr lang="en-GB" sz="3000" dirty="0" smtClean="0"/>
              <a:t>ageing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08877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50" dirty="0">
                <a:solidFill>
                  <a:srgbClr val="621B4B"/>
                </a:solidFill>
              </a:rPr>
              <a:t>Our Mission </a:t>
            </a:r>
            <a:endParaRPr lang="en-GB" sz="405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3567" y="1693331"/>
            <a:ext cx="9144000" cy="42417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000" dirty="0"/>
              <a:t>To become </a:t>
            </a:r>
            <a:endParaRPr lang="en-GB" sz="3000" dirty="0" smtClean="0"/>
          </a:p>
          <a:p>
            <a:pPr marL="0" indent="0" algn="ctr">
              <a:buNone/>
            </a:pPr>
            <a:r>
              <a:rPr lang="en-GB" sz="3000" dirty="0" smtClean="0"/>
              <a:t>the </a:t>
            </a:r>
            <a:r>
              <a:rPr lang="en-GB" sz="3000" dirty="0"/>
              <a:t>UK’s most admired </a:t>
            </a:r>
          </a:p>
          <a:p>
            <a:pPr marL="0" indent="0" algn="ctr">
              <a:buNone/>
            </a:pPr>
            <a:r>
              <a:rPr lang="en-GB" sz="3000" dirty="0"/>
              <a:t>care company </a:t>
            </a:r>
            <a:endParaRPr lang="en-GB" sz="3000" dirty="0" smtClean="0"/>
          </a:p>
          <a:p>
            <a:pPr marL="0" indent="0" algn="ctr">
              <a:buNone/>
            </a:pPr>
            <a:r>
              <a:rPr lang="en-GB" sz="3000" dirty="0" smtClean="0"/>
              <a:t>through </a:t>
            </a:r>
            <a:r>
              <a:rPr lang="en-GB" sz="3000" dirty="0"/>
              <a:t>changing the face of </a:t>
            </a:r>
            <a:r>
              <a:rPr lang="en-GB" sz="3000" dirty="0" smtClean="0"/>
              <a:t>ageing</a:t>
            </a:r>
            <a:endParaRPr lang="en-GB" sz="3000" dirty="0"/>
          </a:p>
          <a:p>
            <a:pPr marL="0" indent="0" algn="ctr">
              <a:buNone/>
            </a:pPr>
            <a:r>
              <a:rPr lang="en-GB" sz="3000" dirty="0"/>
              <a:t>a</a:t>
            </a:r>
            <a:r>
              <a:rPr lang="en-GB" sz="3000" dirty="0" smtClean="0"/>
              <a:t>nd the UK’s employer </a:t>
            </a:r>
            <a:r>
              <a:rPr lang="en-GB" sz="3000" dirty="0"/>
              <a:t>of </a:t>
            </a:r>
            <a:r>
              <a:rPr lang="en-GB" sz="3000" dirty="0" smtClean="0"/>
              <a:t>choice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44249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8049" y="182876"/>
            <a:ext cx="10887657" cy="6097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Great News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060" y="1562597"/>
            <a:ext cx="9550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What we do is not rocket science</a:t>
            </a:r>
          </a:p>
          <a:p>
            <a:pPr marL="0" indent="0">
              <a:buNone/>
            </a:pPr>
            <a:r>
              <a:rPr lang="en-GB" dirty="0"/>
              <a:t>	We have no unique intellectual </a:t>
            </a:r>
            <a:r>
              <a:rPr lang="en-GB" dirty="0" smtClean="0"/>
              <a:t>property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We don’t have any killer processes that can’t be replicated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</a:t>
            </a:r>
            <a:r>
              <a:rPr lang="en-GB" dirty="0" smtClean="0"/>
              <a:t>very </a:t>
            </a:r>
            <a:r>
              <a:rPr lang="en-GB" dirty="0"/>
              <a:t>other provider across the UK </a:t>
            </a:r>
            <a:r>
              <a:rPr lang="en-GB" dirty="0" smtClean="0"/>
              <a:t>can do </a:t>
            </a:r>
            <a:r>
              <a:rPr lang="en-GB" dirty="0"/>
              <a:t>the </a:t>
            </a:r>
            <a:r>
              <a:rPr lang="en-GB" dirty="0" smtClean="0"/>
              <a:t>same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2" descr="Image result for great news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3500" y="-34290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1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Great British Care Awards National &amp; Regional Winner 2012, Independent Specialist Care Awards 2012 Winner, Hertfordshire Care Awards 2012 Winner, Wales Care Awards Winner, Social Care Top 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1" b="43891"/>
          <a:stretch/>
        </p:blipFill>
        <p:spPr bwMode="auto">
          <a:xfrm>
            <a:off x="2790920" y="3227679"/>
            <a:ext cx="1081018" cy="120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reat British Care Awards National &amp; Regional Winner 2012, Independent Specialist Care Awards 2012 Winner, Hertfordshire Care Awards 2012 Winner, Wales Care Awards Winner, Social Care Top 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64575" r="46349"/>
          <a:stretch/>
        </p:blipFill>
        <p:spPr bwMode="auto">
          <a:xfrm>
            <a:off x="270639" y="273181"/>
            <a:ext cx="2520281" cy="86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Great British Care Awards National &amp; Regional Winner 2012, Independent Specialist Care Awards 2012 Winner, Hertfordshire Care Awards 2012 Winner, Wales Care Awards Winner, Social Care Top 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5" t="64575" r="15188"/>
          <a:stretch/>
        </p:blipFill>
        <p:spPr bwMode="auto">
          <a:xfrm>
            <a:off x="7325242" y="2053806"/>
            <a:ext cx="1542229" cy="73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ndependent Specialist Care Awards Finalist 2013, Great British Care Awards 2013 National Finalist, Pride of Stratford 2013 Finalis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7" r="64767" b="53839"/>
          <a:stretch/>
        </p:blipFill>
        <p:spPr bwMode="auto">
          <a:xfrm>
            <a:off x="42027" y="1317691"/>
            <a:ext cx="1354854" cy="137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ndependent Specialist Care Awards Finalist 2013, Great British Care Awards 2013 National Finalist, Pride of Stratford 2013 Finalis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7" r="15994" b="53839"/>
          <a:stretch/>
        </p:blipFill>
        <p:spPr bwMode="auto">
          <a:xfrm>
            <a:off x="3853278" y="3039848"/>
            <a:ext cx="1160196" cy="144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homeinstead.co.uk/templates/raw/images/awards-2014.jpg,qv=2.pagespeed.ce.YhZKuL7_v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8" t="61316" r="28655"/>
          <a:stretch/>
        </p:blipFill>
        <p:spPr bwMode="auto">
          <a:xfrm>
            <a:off x="1408574" y="1513782"/>
            <a:ext cx="1938138" cy="99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homeinstead.co.uk/templates/raw/images/awards-2014.jpg,qv=2.pagespeed.ce.YhZKuL7_v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5" r="21948" b="41818"/>
          <a:stretch/>
        </p:blipFill>
        <p:spPr bwMode="auto">
          <a:xfrm>
            <a:off x="5046044" y="2907464"/>
            <a:ext cx="1176449" cy="16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homeinstead.co.uk/templates/raw/images/awards-2015.jpg.pagespeed.ce.5XlCcw40M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3" t="5356" r="50249" b="8061"/>
          <a:stretch/>
        </p:blipFill>
        <p:spPr bwMode="auto">
          <a:xfrm>
            <a:off x="6159217" y="2968424"/>
            <a:ext cx="1224136" cy="163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homeinstead.co.uk/templates/raw/images/awards-2015.jpg.pagespeed.ce.5XlCcw40M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0" r="76899" b="14602"/>
          <a:stretch/>
        </p:blipFill>
        <p:spPr bwMode="auto">
          <a:xfrm>
            <a:off x="4463350" y="4504473"/>
            <a:ext cx="1185456" cy="110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homeinstead.co.uk/templates/raw/images/awards-2015.jpg.pagespeed.ce.5XlCcw40M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6" t="17880" b="17025"/>
          <a:stretch/>
        </p:blipFill>
        <p:spPr bwMode="auto">
          <a:xfrm>
            <a:off x="145086" y="3146018"/>
            <a:ext cx="2417973" cy="122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5" y="4421987"/>
            <a:ext cx="3691602" cy="1098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55" y="464206"/>
            <a:ext cx="1429301" cy="14643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635" y="4644964"/>
            <a:ext cx="3468278" cy="862115"/>
          </a:xfrm>
          <a:prstGeom prst="rect">
            <a:avLst/>
          </a:prstGeom>
        </p:spPr>
      </p:pic>
      <p:pic>
        <p:nvPicPr>
          <p:cNvPr id="1048" name="Picture 24" descr="care-awards-10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6"/>
          <a:stretch/>
        </p:blipFill>
        <p:spPr bwMode="auto">
          <a:xfrm>
            <a:off x="7664389" y="43868"/>
            <a:ext cx="1226546" cy="119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business-awards-1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5" t="73262" r="18265" b="19998"/>
          <a:stretch/>
        </p:blipFill>
        <p:spPr bwMode="auto">
          <a:xfrm>
            <a:off x="7177545" y="1293074"/>
            <a:ext cx="1219926" cy="71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942" y="3235021"/>
            <a:ext cx="1493058" cy="11205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260" y="193988"/>
            <a:ext cx="1523725" cy="24882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619" y="2613128"/>
            <a:ext cx="7948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The best way to win awards is not to focus on them!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80489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1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1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1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1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1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1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41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91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41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how have we achieved this?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Focusing on our People</a:t>
            </a:r>
          </a:p>
          <a:p>
            <a:r>
              <a:rPr lang="en-GB" dirty="0" smtClean="0"/>
              <a:t>Recruiting for cultural fit, training for skills</a:t>
            </a:r>
          </a:p>
          <a:p>
            <a:r>
              <a:rPr lang="en-GB" dirty="0" smtClean="0"/>
              <a:t>Never, ever, compromising on our values</a:t>
            </a:r>
          </a:p>
          <a:p>
            <a:r>
              <a:rPr lang="en-GB" dirty="0" smtClean="0"/>
              <a:t>Train, train and then train again!</a:t>
            </a:r>
          </a:p>
          <a:p>
            <a:r>
              <a:rPr lang="en-GB" dirty="0" smtClean="0"/>
              <a:t>Charging a fair rate that enables us to look after our people</a:t>
            </a:r>
          </a:p>
          <a:p>
            <a:r>
              <a:rPr lang="en-GB" dirty="0" smtClean="0"/>
              <a:t>The most important word in our vocabulary is Always</a:t>
            </a:r>
          </a:p>
          <a:p>
            <a:r>
              <a:rPr lang="en-GB" dirty="0" smtClean="0"/>
              <a:t>Consistently measuring what you are doing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7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thecareergym.co.uk/wp-content/uploads/2011/01/Recruitment-%E2%80%93-10-Key-Steps-To-Getting-The-Right-Person-First-Ti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1564" y="2834639"/>
            <a:ext cx="6444976" cy="559625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Focusing </a:t>
            </a:r>
            <a:r>
              <a:rPr lang="en-GB" dirty="0"/>
              <a:t>on </a:t>
            </a:r>
            <a:r>
              <a:rPr lang="en-GB" dirty="0" smtClean="0"/>
              <a:t>our People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" y="1400037"/>
            <a:ext cx="963168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If you look after your people, they will look after your clients</a:t>
            </a:r>
            <a:endParaRPr lang="en-GB" dirty="0"/>
          </a:p>
          <a:p>
            <a:r>
              <a:rPr lang="en-GB" dirty="0" smtClean="0"/>
              <a:t>Day to day I’m the least important person in the business</a:t>
            </a:r>
            <a:endParaRPr lang="en-GB" dirty="0"/>
          </a:p>
          <a:p>
            <a:r>
              <a:rPr lang="en-GB" dirty="0" smtClean="0"/>
              <a:t>Its about common sense not blind compliance</a:t>
            </a:r>
            <a:endParaRPr lang="en-GB" dirty="0"/>
          </a:p>
          <a:p>
            <a:r>
              <a:rPr lang="en-GB" dirty="0" smtClean="0"/>
              <a:t>Do not create a be happy go broke culture!</a:t>
            </a:r>
          </a:p>
          <a:p>
            <a:r>
              <a:rPr lang="en-GB" dirty="0" smtClean="0"/>
              <a:t>Make sure your model works for your people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3250" y="4941914"/>
            <a:ext cx="9277004" cy="28803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Recruit for </a:t>
            </a:r>
            <a:r>
              <a:rPr lang="en-GB" dirty="0"/>
              <a:t>cultural fit, train for skills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7" y="1410197"/>
            <a:ext cx="8617131" cy="4525963"/>
          </a:xfrm>
        </p:spPr>
        <p:txBody>
          <a:bodyPr/>
          <a:lstStyle/>
          <a:p>
            <a:r>
              <a:rPr lang="en-GB" dirty="0" smtClean="0"/>
              <a:t>Most businesses are not rocket science</a:t>
            </a:r>
          </a:p>
          <a:p>
            <a:r>
              <a:rPr lang="en-GB" dirty="0" smtClean="0"/>
              <a:t>Recruit bright, positive people who are keen to learn</a:t>
            </a:r>
          </a:p>
          <a:p>
            <a:endParaRPr lang="en-GB" dirty="0"/>
          </a:p>
          <a:p>
            <a:r>
              <a:rPr lang="en-GB" dirty="0" smtClean="0"/>
              <a:t>Never recruit someone who is a poor cultural fit for their job skills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90950" y="7320628"/>
            <a:ext cx="2895600" cy="365125"/>
          </a:xfr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626702" y="4196492"/>
            <a:ext cx="4476923" cy="2185944"/>
          </a:xfrm>
          <a:custGeom>
            <a:avLst/>
            <a:gdLst>
              <a:gd name="connsiteX0" fmla="*/ 1738568 w 4476923"/>
              <a:gd name="connsiteY0" fmla="*/ 775902 h 2185944"/>
              <a:gd name="connsiteX1" fmla="*/ 1708088 w 4476923"/>
              <a:gd name="connsiteY1" fmla="*/ 692082 h 2185944"/>
              <a:gd name="connsiteX2" fmla="*/ 1464248 w 4476923"/>
              <a:gd name="connsiteY2" fmla="*/ 524442 h 2185944"/>
              <a:gd name="connsiteX3" fmla="*/ 1776668 w 4476923"/>
              <a:gd name="connsiteY3" fmla="*/ 257742 h 2185944"/>
              <a:gd name="connsiteX4" fmla="*/ 1890968 w 4476923"/>
              <a:gd name="connsiteY4" fmla="*/ 21522 h 2185944"/>
              <a:gd name="connsiteX5" fmla="*/ 2584388 w 4476923"/>
              <a:gd name="connsiteY5" fmla="*/ 36762 h 2185944"/>
              <a:gd name="connsiteX6" fmla="*/ 2980628 w 4476923"/>
              <a:gd name="connsiteY6" fmla="*/ 250122 h 2185944"/>
              <a:gd name="connsiteX7" fmla="*/ 2553908 w 4476923"/>
              <a:gd name="connsiteY7" fmla="*/ 410142 h 2185944"/>
              <a:gd name="connsiteX8" fmla="*/ 2904428 w 4476923"/>
              <a:gd name="connsiteY8" fmla="*/ 570162 h 2185944"/>
              <a:gd name="connsiteX9" fmla="*/ 2729168 w 4476923"/>
              <a:gd name="connsiteY9" fmla="*/ 768282 h 2185944"/>
              <a:gd name="connsiteX10" fmla="*/ 3323528 w 4476923"/>
              <a:gd name="connsiteY10" fmla="*/ 1088322 h 2185944"/>
              <a:gd name="connsiteX11" fmla="*/ 4146488 w 4476923"/>
              <a:gd name="connsiteY11" fmla="*/ 1034982 h 2185944"/>
              <a:gd name="connsiteX12" fmla="*/ 4436048 w 4476923"/>
              <a:gd name="connsiteY12" fmla="*/ 1515042 h 2185944"/>
              <a:gd name="connsiteX13" fmla="*/ 3315908 w 4476923"/>
              <a:gd name="connsiteY13" fmla="*/ 2040822 h 2185944"/>
              <a:gd name="connsiteX14" fmla="*/ 1212788 w 4476923"/>
              <a:gd name="connsiteY14" fmla="*/ 2185602 h 2185944"/>
              <a:gd name="connsiteX15" fmla="*/ 900368 w 4476923"/>
              <a:gd name="connsiteY15" fmla="*/ 2071302 h 2185944"/>
              <a:gd name="connsiteX16" fmla="*/ 1189928 w 4476923"/>
              <a:gd name="connsiteY16" fmla="*/ 1781742 h 2185944"/>
              <a:gd name="connsiteX17" fmla="*/ 389828 w 4476923"/>
              <a:gd name="connsiteY17" fmla="*/ 1796982 h 2185944"/>
              <a:gd name="connsiteX18" fmla="*/ 1208 w 4476923"/>
              <a:gd name="connsiteY18" fmla="*/ 1408362 h 2185944"/>
              <a:gd name="connsiteX19" fmla="*/ 504128 w 4476923"/>
              <a:gd name="connsiteY19" fmla="*/ 1111182 h 2185944"/>
              <a:gd name="connsiteX20" fmla="*/ 92648 w 4476923"/>
              <a:gd name="connsiteY20" fmla="*/ 913062 h 2185944"/>
              <a:gd name="connsiteX21" fmla="*/ 1738568 w 4476923"/>
              <a:gd name="connsiteY21" fmla="*/ 775902 h 218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76923" h="2185944">
                <a:moveTo>
                  <a:pt x="1738568" y="775902"/>
                </a:moveTo>
                <a:cubicBezTo>
                  <a:pt x="2007808" y="739072"/>
                  <a:pt x="1753808" y="733992"/>
                  <a:pt x="1708088" y="692082"/>
                </a:cubicBezTo>
                <a:cubicBezTo>
                  <a:pt x="1662368" y="650172"/>
                  <a:pt x="1452818" y="596832"/>
                  <a:pt x="1464248" y="524442"/>
                </a:cubicBezTo>
                <a:cubicBezTo>
                  <a:pt x="1475678" y="452052"/>
                  <a:pt x="1705548" y="341562"/>
                  <a:pt x="1776668" y="257742"/>
                </a:cubicBezTo>
                <a:cubicBezTo>
                  <a:pt x="1847788" y="173922"/>
                  <a:pt x="1756348" y="58352"/>
                  <a:pt x="1890968" y="21522"/>
                </a:cubicBezTo>
                <a:cubicBezTo>
                  <a:pt x="2025588" y="-15308"/>
                  <a:pt x="2402778" y="-1338"/>
                  <a:pt x="2584388" y="36762"/>
                </a:cubicBezTo>
                <a:cubicBezTo>
                  <a:pt x="2765998" y="74862"/>
                  <a:pt x="2985708" y="187892"/>
                  <a:pt x="2980628" y="250122"/>
                </a:cubicBezTo>
                <a:cubicBezTo>
                  <a:pt x="2975548" y="312352"/>
                  <a:pt x="2566608" y="356802"/>
                  <a:pt x="2553908" y="410142"/>
                </a:cubicBezTo>
                <a:cubicBezTo>
                  <a:pt x="2541208" y="463482"/>
                  <a:pt x="2875218" y="510472"/>
                  <a:pt x="2904428" y="570162"/>
                </a:cubicBezTo>
                <a:cubicBezTo>
                  <a:pt x="2933638" y="629852"/>
                  <a:pt x="2659318" y="681922"/>
                  <a:pt x="2729168" y="768282"/>
                </a:cubicBezTo>
                <a:cubicBezTo>
                  <a:pt x="2799018" y="854642"/>
                  <a:pt x="3087308" y="1043872"/>
                  <a:pt x="3323528" y="1088322"/>
                </a:cubicBezTo>
                <a:cubicBezTo>
                  <a:pt x="3559748" y="1132772"/>
                  <a:pt x="3961068" y="963862"/>
                  <a:pt x="4146488" y="1034982"/>
                </a:cubicBezTo>
                <a:cubicBezTo>
                  <a:pt x="4331908" y="1106102"/>
                  <a:pt x="4574478" y="1347402"/>
                  <a:pt x="4436048" y="1515042"/>
                </a:cubicBezTo>
                <a:cubicBezTo>
                  <a:pt x="4297618" y="1682682"/>
                  <a:pt x="3853118" y="1929062"/>
                  <a:pt x="3315908" y="2040822"/>
                </a:cubicBezTo>
                <a:cubicBezTo>
                  <a:pt x="2778698" y="2152582"/>
                  <a:pt x="1615378" y="2180522"/>
                  <a:pt x="1212788" y="2185602"/>
                </a:cubicBezTo>
                <a:cubicBezTo>
                  <a:pt x="810198" y="2190682"/>
                  <a:pt x="904178" y="2138612"/>
                  <a:pt x="900368" y="2071302"/>
                </a:cubicBezTo>
                <a:cubicBezTo>
                  <a:pt x="896558" y="2003992"/>
                  <a:pt x="1275018" y="1827462"/>
                  <a:pt x="1189928" y="1781742"/>
                </a:cubicBezTo>
                <a:cubicBezTo>
                  <a:pt x="1104838" y="1736022"/>
                  <a:pt x="587948" y="1859212"/>
                  <a:pt x="389828" y="1796982"/>
                </a:cubicBezTo>
                <a:cubicBezTo>
                  <a:pt x="191708" y="1734752"/>
                  <a:pt x="-17842" y="1522662"/>
                  <a:pt x="1208" y="1408362"/>
                </a:cubicBezTo>
                <a:cubicBezTo>
                  <a:pt x="20258" y="1294062"/>
                  <a:pt x="488888" y="1193732"/>
                  <a:pt x="504128" y="1111182"/>
                </a:cubicBezTo>
                <a:cubicBezTo>
                  <a:pt x="519368" y="1028632"/>
                  <a:pt x="-115632" y="970212"/>
                  <a:pt x="92648" y="913062"/>
                </a:cubicBezTo>
                <a:cubicBezTo>
                  <a:pt x="300928" y="855912"/>
                  <a:pt x="1469328" y="812732"/>
                  <a:pt x="1738568" y="77590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376450" y="4941914"/>
            <a:ext cx="6134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391595" y="4488873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SKILL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427615" y="5522422"/>
            <a:ext cx="109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ATTITUDE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0" y="3992880"/>
            <a:ext cx="9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ICEBERG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31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SC Calvi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3784</TotalTime>
  <Words>567</Words>
  <Application>Microsoft Office PowerPoint</Application>
  <PresentationFormat>On-screen Show (4:3)</PresentationFormat>
  <Paragraphs>131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HISC Calvin theme</vt:lpstr>
      <vt:lpstr>PowerPoint Presentation</vt:lpstr>
      <vt:lpstr>Home Instead Senior Care in the UK</vt:lpstr>
      <vt:lpstr>Our Mission </vt:lpstr>
      <vt:lpstr>Our Mission </vt:lpstr>
      <vt:lpstr>Great News</vt:lpstr>
      <vt:lpstr>PowerPoint Presentation</vt:lpstr>
      <vt:lpstr>So how have we achieved this?</vt:lpstr>
      <vt:lpstr>Focusing on our People</vt:lpstr>
      <vt:lpstr>Recruit for cultural fit, train for skills </vt:lpstr>
      <vt:lpstr>Never, ever, compromise on your values</vt:lpstr>
      <vt:lpstr>Train, train and then train again!</vt:lpstr>
      <vt:lpstr>Charge a fair rate that enables you to look after your people </vt:lpstr>
      <vt:lpstr>The most important word is Always</vt:lpstr>
      <vt:lpstr>Consistently measuring what you are doing </vt:lpstr>
      <vt:lpstr>PEAQ CAREGiver Results 2015</vt:lpstr>
      <vt:lpstr>PEAQ Client Results 2015</vt:lpstr>
      <vt:lpstr>PowerPoint Presentation</vt:lpstr>
      <vt:lpstr>Conclusion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Begley</dc:creator>
  <cp:lastModifiedBy>Trevor Brocklebank</cp:lastModifiedBy>
  <cp:revision>155</cp:revision>
  <dcterms:created xsi:type="dcterms:W3CDTF">2015-05-07T15:25:13Z</dcterms:created>
  <dcterms:modified xsi:type="dcterms:W3CDTF">2016-10-06T09:40:15Z</dcterms:modified>
</cp:coreProperties>
</file>